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273986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Duoc-Point</a:t>
            </a:r>
            <a:endParaRPr b="1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6280190" y="3788807"/>
            <a:ext cx="7556421" cy="1700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Raleway"/>
              <a:buNone/>
            </a:pPr>
            <a:r>
              <a:rPr b="0" i="0" lang="en-US" sz="355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Mejorando la experiencia universitaria de la comunidad Duoc UC</a:t>
            </a:r>
            <a:endParaRPr b="0" i="0" sz="35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793804" y="2691050"/>
            <a:ext cx="8013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¿Cuál es el problema?</a:t>
            </a:r>
            <a:endParaRPr b="1" i="0" sz="455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793800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" name="Google Shape;58;p12"/>
          <p:cNvSpPr/>
          <p:nvPr/>
        </p:nvSpPr>
        <p:spPr>
          <a:xfrm>
            <a:off x="1028224" y="4268850"/>
            <a:ext cx="359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Comunicación deficiente</a:t>
            </a:r>
            <a:endParaRPr b="0" i="0" sz="23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1028234" y="5137856"/>
            <a:ext cx="3727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estudiantes, docentes y personal administrativo.</a:t>
            </a:r>
            <a:endParaRPr b="0" i="0" sz="18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5216974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" name="Google Shape;61;p12"/>
          <p:cNvSpPr/>
          <p:nvPr/>
        </p:nvSpPr>
        <p:spPr>
          <a:xfrm>
            <a:off x="5451408" y="4268857"/>
            <a:ext cx="2835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Acceso limitado</a:t>
            </a:r>
            <a:endParaRPr b="0" i="0" sz="23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5451408" y="5137856"/>
            <a:ext cx="3727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 recursos académicos y bienestar estudiantil.</a:t>
            </a:r>
            <a:endParaRPr b="0" i="0" sz="185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9640148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4" name="Google Shape;64;p12"/>
          <p:cNvSpPr/>
          <p:nvPr/>
        </p:nvSpPr>
        <p:spPr>
          <a:xfrm>
            <a:off x="9874574" y="4268850"/>
            <a:ext cx="359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Dificultad para interactuar</a:t>
            </a:r>
            <a:endParaRPr b="0" i="0" sz="23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9874583" y="5137856"/>
            <a:ext cx="372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sedes y con otras carreras.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6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93790" y="3036810"/>
            <a:ext cx="5387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00"/>
              <a:buFont typeface="Raleway"/>
              <a:buNone/>
            </a:pPr>
            <a:r>
              <a:rPr b="1" i="0" lang="en-US" sz="4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Solución</a:t>
            </a:r>
            <a:endParaRPr b="1" i="0" sz="44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793790" y="4033363"/>
            <a:ext cx="13042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1B1B27"/>
                </a:solidFill>
                <a:latin typeface="Roboto"/>
                <a:ea typeface="Roboto"/>
                <a:cs typeface="Roboto"/>
                <a:sym typeface="Roboto"/>
              </a:rPr>
              <a:t>Duoc-Point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es una plataforma digital que mejora la </a:t>
            </a: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experiencia universitaria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 través de herramientas de comunicación, recursos académicos, bienestar estudiantil, y más.</a:t>
            </a:r>
            <a:endParaRPr b="0" i="0" sz="20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89954" y="5068903"/>
            <a:ext cx="5387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Raleway"/>
              <a:buNone/>
            </a:pPr>
            <a:r>
              <a:rPr b="1" i="0" lang="en-US" sz="27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Características principales:</a:t>
            </a:r>
            <a:endParaRPr b="1" i="0" sz="27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145175" y="5700423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Mapa interactivo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de sedes</a:t>
            </a:r>
            <a:endParaRPr b="0" i="0" sz="20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89950" y="642013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Foros por carreras</a:t>
            </a:r>
            <a:endParaRPr b="0" i="0" sz="20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89950" y="7157399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Notificaciones de clases</a:t>
            </a:r>
            <a:endParaRPr b="0" i="0" sz="20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581856" y="568286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Bienestar estudiantil personalizado</a:t>
            </a:r>
            <a:endParaRPr b="0" i="0" sz="20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581856" y="642013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Reportes de infraestructura</a:t>
            </a:r>
            <a:endParaRPr b="0" i="0" sz="205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7581856" y="7157399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Compra y venta segura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entre estudiantes</a:t>
            </a:r>
            <a:endParaRPr b="0" i="0" sz="20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793790" y="670679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00"/>
              <a:buFont typeface="Raleway"/>
              <a:buNone/>
            </a:pPr>
            <a:r>
              <a:rPr b="0" i="0" lang="en-US" sz="40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Características Clave</a:t>
            </a:r>
            <a:endParaRPr b="0" i="0" sz="40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793790" y="2022991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793790" y="2000131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3697307" y="1716881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3881021" y="1869996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9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1020725" y="2533300"/>
            <a:ext cx="3879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Mapas y recorridos virtuales</a:t>
            </a:r>
            <a:endParaRPr b="0" i="0" sz="20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1020723" y="2974538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orientar a los estudiantes dentro del campus.</a:t>
            </a:r>
            <a:endParaRPr b="0" i="0" sz="160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7417237" y="2022991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7417237" y="2000131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10320754" y="1716881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0504468" y="1869996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9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7644174" y="2533300"/>
            <a:ext cx="4735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Foros interactivos por cada carrera</a:t>
            </a:r>
            <a:endParaRPr b="0" i="0" sz="20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7644170" y="2974538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Que promueven la discusión y colaboración.</a:t>
            </a:r>
            <a:endParaRPr b="0" i="0" sz="16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793790" y="4038362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93790" y="4015502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697307" y="3732252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3881021" y="3885367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9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1020723" y="454866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Notificaciones push</a:t>
            </a:r>
            <a:endParaRPr b="0" i="0" sz="20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1020723" y="4989909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recordatorios de clases y eventos.</a:t>
            </a:r>
            <a:endParaRPr b="0" i="0" sz="16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7417237" y="4038362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7417237" y="4015502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10320754" y="3732252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0504468" y="3885367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19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644170" y="4548664"/>
            <a:ext cx="282892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Bienestar personalizado</a:t>
            </a:r>
            <a:endParaRPr b="0" i="0" sz="20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7644170" y="4989909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 recomendaciones basadas en cada carrera.</a:t>
            </a:r>
            <a:endParaRPr b="0" i="0" sz="16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793790" y="6053733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793790" y="6030873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697307" y="5747623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3881021" y="5900738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900" u="none" cap="none" strike="noStrike"/>
          </a:p>
        </p:txBody>
      </p:sp>
      <p:sp>
        <p:nvSpPr>
          <p:cNvPr id="115" name="Google Shape;115;p14"/>
          <p:cNvSpPr/>
          <p:nvPr/>
        </p:nvSpPr>
        <p:spPr>
          <a:xfrm>
            <a:off x="1020723" y="6564035"/>
            <a:ext cx="452580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Sistema de reportes de infraestructura</a:t>
            </a:r>
            <a:endParaRPr b="0" i="0" sz="20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1020723" y="7005280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Permitiendo a los estudiantes informar fallas.</a:t>
            </a:r>
            <a:endParaRPr b="0" i="0" sz="1600" u="none" cap="none" strike="noStrike"/>
          </a:p>
        </p:txBody>
      </p:sp>
      <p:sp>
        <p:nvSpPr>
          <p:cNvPr id="117" name="Google Shape;117;p14"/>
          <p:cNvSpPr/>
          <p:nvPr/>
        </p:nvSpPr>
        <p:spPr>
          <a:xfrm>
            <a:off x="7417237" y="6053733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7417237" y="6030873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10320754" y="5747623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10504468" y="5900738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0" i="0" sz="190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7644174" y="6564025"/>
            <a:ext cx="51036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Portafolio/curriculum  automático</a:t>
            </a:r>
            <a:endParaRPr b="0" i="0" sz="2000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7644170" y="7005280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 actividades académicas, accesible y exportable en PDF.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793790" y="7864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Metodología</a:t>
            </a:r>
            <a:endParaRPr b="0" i="0" sz="44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793790" y="1835348"/>
            <a:ext cx="539686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Raleway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Metodología Ágil – Scrum</a:t>
            </a:r>
            <a:endParaRPr b="0" i="0" sz="3550" u="none" cap="none" strike="noStrike"/>
          </a:p>
        </p:txBody>
      </p:sp>
      <p:pic>
        <p:nvPicPr>
          <p:cNvPr descr="preencoded.png" id="131" name="Google Shape;13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27424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2154675" y="2969300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Sprints de 2 semanas</a:t>
            </a:r>
            <a:endParaRPr b="0" i="0" sz="230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2154675" y="3485922"/>
            <a:ext cx="6687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entrega de funcionalidades.</a:t>
            </a:r>
            <a:endParaRPr b="0" i="0" sz="1850" u="none" cap="none" strike="noStrike"/>
          </a:p>
        </p:txBody>
      </p:sp>
      <p:pic>
        <p:nvPicPr>
          <p:cNvPr descr="preencoded.png" id="134" name="Google Shape;1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103370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2154675" y="4402899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Iteración continua</a:t>
            </a:r>
            <a:endParaRPr b="0" i="0" sz="2300" u="none" cap="none" strike="noStrike"/>
          </a:p>
        </p:txBody>
      </p:sp>
      <p:sp>
        <p:nvSpPr>
          <p:cNvPr id="136" name="Google Shape;136;p15"/>
          <p:cNvSpPr/>
          <p:nvPr/>
        </p:nvSpPr>
        <p:spPr>
          <a:xfrm>
            <a:off x="2154675" y="4919522"/>
            <a:ext cx="66879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Y retroalimentación constante para garantizar un producto de alta calidad.</a:t>
            </a:r>
            <a:endParaRPr b="0" i="0" sz="1850" u="none" cap="none" strike="noStrike"/>
          </a:p>
        </p:txBody>
      </p:sp>
      <p:pic>
        <p:nvPicPr>
          <p:cNvPr descr="preencoded.png" id="137" name="Google Shape;13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773222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2154675" y="6161975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Trabajo colaborativo</a:t>
            </a:r>
            <a:endParaRPr b="0" i="0" sz="2300" u="none" cap="none" strike="noStrike"/>
          </a:p>
        </p:txBody>
      </p:sp>
      <p:sp>
        <p:nvSpPr>
          <p:cNvPr id="139" name="Google Shape;139;p15"/>
          <p:cNvSpPr/>
          <p:nvPr/>
        </p:nvSpPr>
        <p:spPr>
          <a:xfrm>
            <a:off x="2154675" y="6678598"/>
            <a:ext cx="66879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 roles claros: Product Owner, Scrum Master y Desarrolladores.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793807" y="1218725"/>
            <a:ext cx="11822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Plataformas y Accesibilidad</a:t>
            </a:r>
            <a:endParaRPr b="0" i="0" sz="4450" u="none" cap="none" strike="noStrike"/>
          </a:p>
        </p:txBody>
      </p:sp>
      <p:pic>
        <p:nvPicPr>
          <p:cNvPr descr="preencoded.png" id="146" name="Google Shape;1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522815"/>
            <a:ext cx="6244709" cy="3075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7599525" y="2522827"/>
            <a:ext cx="6244800" cy="1773300"/>
          </a:xfrm>
          <a:prstGeom prst="roundRect">
            <a:avLst>
              <a:gd fmla="val 6531" name="adj"/>
            </a:avLst>
          </a:prstGeom>
          <a:solidFill>
            <a:srgbClr val="FFFFFF">
              <a:alpha val="74901"/>
            </a:srgbClr>
          </a:solidFill>
          <a:ln cap="flat" cmpd="sng" w="3047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7856819" y="2835601"/>
            <a:ext cx="283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Web</a:t>
            </a:r>
            <a:endParaRPr b="0" i="0" sz="220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7856819" y="3542056"/>
            <a:ext cx="5730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Accesible en cualquier dispositivo de escritorio.</a:t>
            </a:r>
            <a:endParaRPr b="0" i="0" sz="175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7599525" y="4571706"/>
            <a:ext cx="6244800" cy="3096600"/>
          </a:xfrm>
          <a:prstGeom prst="roundRect">
            <a:avLst>
              <a:gd fmla="val 3740" name="adj"/>
            </a:avLst>
          </a:prstGeom>
          <a:solidFill>
            <a:srgbClr val="FFFFFF">
              <a:alpha val="74901"/>
            </a:srgbClr>
          </a:solidFill>
          <a:ln cap="flat" cmpd="sng" w="3047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7856819" y="4884480"/>
            <a:ext cx="283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Móvil</a:t>
            </a:r>
            <a:endParaRPr b="0" i="0" sz="220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7856819" y="5590935"/>
            <a:ext cx="57300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Disponible como </a:t>
            </a:r>
            <a:r>
              <a:rPr b="1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PWA (Progressive Web App)</a:t>
            </a: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permitiendo a los estudiantes acceder a la plataforma desde sus dispositivos móviles sin necesidad de descargar aplicaciones adicionales.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682201" y="2271775"/>
            <a:ext cx="1013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Valor para la Comunidad Duoc UC</a:t>
            </a:r>
            <a:endParaRPr b="1" i="0" sz="4450" u="none" cap="none" strike="noStrike"/>
          </a:p>
        </p:txBody>
      </p:sp>
      <p:pic>
        <p:nvPicPr>
          <p:cNvPr descr="preencoded.png" id="159" name="Google Shape;15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200" y="3444975"/>
            <a:ext cx="580269" cy="58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>
            <a:off x="1552603" y="3582793"/>
            <a:ext cx="2901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Mejor comunicación</a:t>
            </a:r>
            <a:endParaRPr b="0" i="0" sz="2251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1552603" y="4084711"/>
            <a:ext cx="565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todas las partes de la comunidad educativa.</a:t>
            </a:r>
            <a:endParaRPr b="0" i="0" sz="1791" u="none" cap="none" strike="noStrike"/>
          </a:p>
        </p:txBody>
      </p:sp>
      <p:pic>
        <p:nvPicPr>
          <p:cNvPr descr="preencoded.png" id="162" name="Google Shape;16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1515" y="3444975"/>
            <a:ext cx="580270" cy="580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8371918" y="3582793"/>
            <a:ext cx="2901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Facilita el acceso</a:t>
            </a:r>
            <a:endParaRPr b="0" i="0" sz="2251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8371918" y="4084711"/>
            <a:ext cx="565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 recursos y bienestar.</a:t>
            </a:r>
            <a:endParaRPr b="0" i="0" sz="1791" u="none" cap="none" strike="noStrike"/>
          </a:p>
        </p:txBody>
      </p:sp>
      <p:pic>
        <p:nvPicPr>
          <p:cNvPr descr="preencoded.png" id="165" name="Google Shape;16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200" y="4920386"/>
            <a:ext cx="580269" cy="58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/>
          <p:nvPr/>
        </p:nvSpPr>
        <p:spPr>
          <a:xfrm>
            <a:off x="1552603" y="5058204"/>
            <a:ext cx="3054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Fomenta la interacción</a:t>
            </a:r>
            <a:endParaRPr b="0" i="0" sz="2251" u="none" cap="none" strike="noStrike"/>
          </a:p>
        </p:txBody>
      </p:sp>
      <p:sp>
        <p:nvSpPr>
          <p:cNvPr id="167" name="Google Shape;167;p17"/>
          <p:cNvSpPr/>
          <p:nvPr/>
        </p:nvSpPr>
        <p:spPr>
          <a:xfrm>
            <a:off x="1552603" y="5560121"/>
            <a:ext cx="565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carreras y sedes.</a:t>
            </a:r>
            <a:endParaRPr b="0" i="0" sz="1791" u="none" cap="none" strike="noStrike"/>
          </a:p>
        </p:txBody>
      </p:sp>
      <p:pic>
        <p:nvPicPr>
          <p:cNvPr descr="preencoded.png" id="168" name="Google Shape;16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1515" y="4920386"/>
            <a:ext cx="580270" cy="580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/>
          <p:nvPr/>
        </p:nvSpPr>
        <p:spPr>
          <a:xfrm>
            <a:off x="8371918" y="5058204"/>
            <a:ext cx="3314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Aumenta la organización</a:t>
            </a:r>
            <a:endParaRPr b="0" i="0" sz="2251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8371918" y="5560121"/>
            <a:ext cx="565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Y eficiencia dentro del campus.</a:t>
            </a:r>
            <a:endParaRPr b="0" i="0" sz="1791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Conclusión y Futuro</a:t>
            </a:r>
            <a:endParaRPr b="0" i="0" sz="445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Duoc-Point</a:t>
            </a: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es la solución integral para mejorar la experiencia universitaria de los estudiantes de Duoc UC.</a:t>
            </a:r>
            <a:endParaRPr b="0" i="0" sz="175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 una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 ágil y accesible</a:t>
            </a: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buscamos transformar la manera en que los estudiantes, docentes y personal administrativo interactúan dentro del campus.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